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8" r:id="rId7"/>
    <p:sldId id="26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E11F5D-FCF9-46A8-B74E-2C84D24364AB}" v="201" dt="2026-10-13T13:53:06.4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Allen" userId="f90fbaa3-034b-4b16-abcb-7fa95737a632" providerId="ADAL" clId="{0F2122CB-670D-4452-98CC-4B6DC07D181B}"/>
    <pc:docChg chg="custSel addSld modSld">
      <pc:chgData name="Stuart Allen" userId="f90fbaa3-034b-4b16-abcb-7fa95737a632" providerId="ADAL" clId="{0F2122CB-670D-4452-98CC-4B6DC07D181B}" dt="2026-10-13T13:53:20.164" v="794" actId="5793"/>
      <pc:docMkLst>
        <pc:docMk/>
      </pc:docMkLst>
      <pc:sldChg chg="modSp mod">
        <pc:chgData name="Stuart Allen" userId="f90fbaa3-034b-4b16-abcb-7fa95737a632" providerId="ADAL" clId="{0F2122CB-670D-4452-98CC-4B6DC07D181B}" dt="2026-10-13T13:29:46.320" v="85" actId="6549"/>
        <pc:sldMkLst>
          <pc:docMk/>
          <pc:sldMk cId="2897455770" sldId="256"/>
        </pc:sldMkLst>
        <pc:spChg chg="mod">
          <ac:chgData name="Stuart Allen" userId="f90fbaa3-034b-4b16-abcb-7fa95737a632" providerId="ADAL" clId="{0F2122CB-670D-4452-98CC-4B6DC07D181B}" dt="2026-10-13T13:29:46.320" v="85" actId="6549"/>
          <ac:spMkLst>
            <pc:docMk/>
            <pc:sldMk cId="2897455770" sldId="256"/>
            <ac:spMk id="2" creationId="{B3A659B3-BE16-DC9C-D91C-99842006D49D}"/>
          </ac:spMkLst>
        </pc:spChg>
      </pc:sldChg>
      <pc:sldChg chg="addSp delSp modSp mod">
        <pc:chgData name="Stuart Allen" userId="f90fbaa3-034b-4b16-abcb-7fa95737a632" providerId="ADAL" clId="{0F2122CB-670D-4452-98CC-4B6DC07D181B}" dt="2026-10-13T13:53:20.164" v="794" actId="5793"/>
        <pc:sldMkLst>
          <pc:docMk/>
          <pc:sldMk cId="2008920660" sldId="257"/>
        </pc:sldMkLst>
        <pc:spChg chg="mod">
          <ac:chgData name="Stuart Allen" userId="f90fbaa3-034b-4b16-abcb-7fa95737a632" providerId="ADAL" clId="{0F2122CB-670D-4452-98CC-4B6DC07D181B}" dt="2026-10-13T13:47:00.755" v="488" actId="1076"/>
          <ac:spMkLst>
            <pc:docMk/>
            <pc:sldMk cId="2008920660" sldId="257"/>
            <ac:spMk id="2" creationId="{036D7CF4-9580-703F-5C06-0314053E41E0}"/>
          </ac:spMkLst>
        </pc:spChg>
        <pc:spChg chg="del">
          <ac:chgData name="Stuart Allen" userId="f90fbaa3-034b-4b16-abcb-7fa95737a632" providerId="ADAL" clId="{0F2122CB-670D-4452-98CC-4B6DC07D181B}" dt="2026-10-13T13:30:10.204" v="130" actId="478"/>
          <ac:spMkLst>
            <pc:docMk/>
            <pc:sldMk cId="2008920660" sldId="257"/>
            <ac:spMk id="3" creationId="{8A1E6C0C-9F00-5B56-13AB-93D21021AE7D}"/>
          </ac:spMkLst>
        </pc:spChg>
        <pc:spChg chg="add del mod">
          <ac:chgData name="Stuart Allen" userId="f90fbaa3-034b-4b16-abcb-7fa95737a632" providerId="ADAL" clId="{0F2122CB-670D-4452-98CC-4B6DC07D181B}" dt="2026-10-13T13:30:13.373" v="131" actId="478"/>
          <ac:spMkLst>
            <pc:docMk/>
            <pc:sldMk cId="2008920660" sldId="257"/>
            <ac:spMk id="5" creationId="{FB800727-1ED3-89F0-09AF-0782CDADADFC}"/>
          </ac:spMkLst>
        </pc:spChg>
        <pc:spChg chg="add mod">
          <ac:chgData name="Stuart Allen" userId="f90fbaa3-034b-4b16-abcb-7fa95737a632" providerId="ADAL" clId="{0F2122CB-670D-4452-98CC-4B6DC07D181B}" dt="2026-10-13T13:53:20.164" v="794" actId="5793"/>
          <ac:spMkLst>
            <pc:docMk/>
            <pc:sldMk cId="2008920660" sldId="257"/>
            <ac:spMk id="6" creationId="{5E500AE4-6109-F59C-D1FD-66705657CBAD}"/>
          </ac:spMkLst>
        </pc:spChg>
      </pc:sldChg>
      <pc:sldChg chg="addSp modSp mod">
        <pc:chgData name="Stuart Allen" userId="f90fbaa3-034b-4b16-abcb-7fa95737a632" providerId="ADAL" clId="{0F2122CB-670D-4452-98CC-4B6DC07D181B}" dt="2026-10-13T13:50:54.661" v="787" actId="255"/>
        <pc:sldMkLst>
          <pc:docMk/>
          <pc:sldMk cId="1763823282" sldId="258"/>
        </pc:sldMkLst>
        <pc:spChg chg="add mod">
          <ac:chgData name="Stuart Allen" userId="f90fbaa3-034b-4b16-abcb-7fa95737a632" providerId="ADAL" clId="{0F2122CB-670D-4452-98CC-4B6DC07D181B}" dt="2026-10-13T13:50:54.661" v="787" actId="255"/>
          <ac:spMkLst>
            <pc:docMk/>
            <pc:sldMk cId="1763823282" sldId="258"/>
            <ac:spMk id="4" creationId="{1E59D887-9753-4833-640E-2D01579095EE}"/>
          </ac:spMkLst>
        </pc:spChg>
      </pc:sldChg>
      <pc:sldChg chg="add">
        <pc:chgData name="Stuart Allen" userId="f90fbaa3-034b-4b16-abcb-7fa95737a632" providerId="ADAL" clId="{0F2122CB-670D-4452-98CC-4B6DC07D181B}" dt="2026-10-13T13:29:52.583" v="86"/>
        <pc:sldMkLst>
          <pc:docMk/>
          <pc:sldMk cId="2033795249" sldId="267"/>
        </pc:sldMkLst>
      </pc:sldChg>
      <pc:sldChg chg="modSp add mod">
        <pc:chgData name="Stuart Allen" userId="f90fbaa3-034b-4b16-abcb-7fa95737a632" providerId="ADAL" clId="{0F2122CB-670D-4452-98CC-4B6DC07D181B}" dt="2026-10-13T13:48:42.390" v="614" actId="20577"/>
        <pc:sldMkLst>
          <pc:docMk/>
          <pc:sldMk cId="453535638" sldId="268"/>
        </pc:sldMkLst>
        <pc:spChg chg="mod">
          <ac:chgData name="Stuart Allen" userId="f90fbaa3-034b-4b16-abcb-7fa95737a632" providerId="ADAL" clId="{0F2122CB-670D-4452-98CC-4B6DC07D181B}" dt="2026-10-13T13:48:42.390" v="614" actId="20577"/>
          <ac:spMkLst>
            <pc:docMk/>
            <pc:sldMk cId="453535638" sldId="268"/>
            <ac:spMk id="6" creationId="{38C9703C-DB75-73C1-8EBF-50329FDA54E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6CFC1-9DC2-91BA-E886-8C3E884C3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4743F-E5F5-73D3-1EBA-32A1C6AB3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77B873-104E-F174-DD50-63E3B5B7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6F2C6-488C-C669-1D24-A5E5339E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55A9D-82E3-91DA-2A54-523E93D9E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35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F6EB5-666E-F592-A35D-58CAD440D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2421D-D915-7635-7CA5-9DE406292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97FE56-73D5-86DB-E473-9D6C80B03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C81EC-9329-D90F-82B5-802E68F5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F58A-A86A-4256-C661-51DF4B38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00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8320C-5A29-5E59-4DC7-44033777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D381BA-EB00-85B0-F8FF-415A791DD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C6169-7B32-66B5-7C85-6218DBDAC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5462C-0053-DFB8-5709-7490DD20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0CB39-7F41-9A7D-01EC-B0DD1DF3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57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47B8-9028-8FF1-5070-1922F71C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C4C42-DC40-8EDC-A4CC-CAB789AE0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1877BC-34DD-20E6-B92B-E906E5D46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80B01-DC2E-EB94-5C7C-93CD88AAB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55E44-B08D-DFBE-B3CD-806C8975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E7445-1C80-C889-452A-2FB79F55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877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0079-7414-8869-D5A3-C3D79C636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9DC75F-4DAF-4D65-B3E7-D2B2369AF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6B6F58-86B7-8282-029F-8C6CA350D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F8AC17-6C46-3C79-1BA0-4E27A73C2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3E3205-0675-AC79-1831-0512DD4AC8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79246C-B4C8-F61A-8092-B1A5BA887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AF4432-5BC9-E4A2-2AD7-81F2D98C0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01265E-AAC6-5DF6-D2E8-99AD4B6C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1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1968A-8012-97E8-8633-D800F06C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CCE89-4EE4-D2B9-2DB2-2C957BDED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F38E1-1857-B6A5-7C2B-F4756C04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E9ACB-4513-F09E-E3CF-7690AE38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52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BAF75A-25E9-515C-50F9-2EE3A499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108469-5C28-C529-72E9-B8A5BA63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A7FAD-0C5A-444B-8B8C-D8EAB2D4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930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799C9-974E-9B92-3D5A-76429D49C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A05E1-87DD-A7A6-B325-59C40D5ED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4246B-BE85-5EC0-E42C-2D7DEF930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5FE02D-B0EC-6C29-BDD7-4159AC408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6159A-BA7D-0870-DEB0-81EE1A8C4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F2372-2039-653C-2EB8-63094142A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453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1478-6266-99EA-E8A8-5BA10E3E0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FF66B4-DCBD-A145-F8CA-8DF667373B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053C1-9F01-FEC6-A354-2623A3CF7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30E3F4-D5EB-4DB9-FB69-5F3E7D258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B9043-0E80-150C-F5B3-DB0FD3F7F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B8F9F1-C064-E13C-DC81-3F7611DC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86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65FE-3561-F2F8-7BDD-FF024D1DA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6E890-CCA8-133B-68BF-481D481FC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417FE-AD3D-89F2-0F06-A8F257704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05AF9-1660-1EF6-988E-65AE17FE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8178B-EC8B-AE10-411D-50CB2ACD0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5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CA9233-0E53-7DDF-F2AA-2C2786854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32055-45E5-6377-3910-E3E793094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3CD14-58B8-71CE-0E3C-843773F0B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4B47E-5188-7BD0-1C37-5AE87737C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2C2B7-826B-CDD5-2AD0-3267B520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9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7F9096-88EA-45F4-4EA0-0CEC32AC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158763-FF4B-AC54-3D7E-F5EA5A861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6CA1A-17BA-A169-7763-BE965C409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16642D-43D5-4EE6-8ADB-043EC54EA815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CCE32-863C-D0EE-1091-4C7DF2802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9E9EDE-B3D2-D88A-2900-A3A99CBB2D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C6E9C6-2F08-4888-BE30-45E56B303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632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659B3-BE16-DC9C-D91C-99842006D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/>
              <a:t>Week 5</a:t>
            </a:r>
            <a:br>
              <a:rPr lang="en-GB" dirty="0"/>
            </a:br>
            <a:br>
              <a:rPr lang="en-GB" dirty="0"/>
            </a:br>
            <a:r>
              <a:rPr lang="en-GB" sz="5300" dirty="0"/>
              <a:t>Factorising (with a bit of Binomial too…)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204236-FCBC-07D1-4C2E-F64666B8E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28974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D7CF4-9580-703F-5C06-0314053E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30" y="66361"/>
            <a:ext cx="10515600" cy="1325563"/>
          </a:xfrm>
        </p:spPr>
        <p:txBody>
          <a:bodyPr/>
          <a:lstStyle/>
          <a:p>
            <a:r>
              <a:rPr lang="en-GB" dirty="0"/>
              <a:t>Starter – can you remember last week?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500AE4-6109-F59C-D1FD-66705657CBAD}"/>
                  </a:ext>
                </a:extLst>
              </p:cNvPr>
              <p:cNvSpPr txBox="1"/>
              <p:nvPr/>
            </p:nvSpPr>
            <p:spPr>
              <a:xfrm>
                <a:off x="294991" y="1659285"/>
                <a:ext cx="10515599" cy="4031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Q1</a:t>
                </a:r>
              </a:p>
              <a:p>
                <a:pPr marL="342900" indent="-342900">
                  <a:buFontTx/>
                  <a:buAutoNum type="alphaLcParenR"/>
                </a:pPr>
                <a:r>
                  <a:rPr lang="en-GB" sz="3200" dirty="0"/>
                  <a:t> Use Pascal’s triangle to find the first three terms, in ascending powers of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3200" dirty="0"/>
                  <a:t>, in the expansion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GB" sz="3200" b="0" dirty="0"/>
                  <a:t>.</a:t>
                </a:r>
              </a:p>
              <a:p>
                <a:pPr marL="342900" indent="-342900">
                  <a:buFontTx/>
                  <a:buAutoNum type="alphaLcParenR"/>
                </a:pPr>
                <a:endParaRPr lang="en-GB" sz="3200" b="0" dirty="0"/>
              </a:p>
              <a:p>
                <a:pPr marL="342900" indent="-342900">
                  <a:buFontTx/>
                  <a:buAutoNum type="alphaLcParenR"/>
                </a:pPr>
                <a:r>
                  <a:rPr lang="en-GB" sz="3200" dirty="0"/>
                  <a:t> Hence, by choosing a suitable value of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3200" dirty="0"/>
                  <a:t>, and without using a calculator, find an approximation for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2.8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GB" sz="3200" dirty="0"/>
              </a:p>
              <a:p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500AE4-6109-F59C-D1FD-66705657CB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91" y="1659285"/>
                <a:ext cx="10515599" cy="4031873"/>
              </a:xfrm>
              <a:prstGeom prst="rect">
                <a:avLst/>
              </a:prstGeom>
              <a:blipFill>
                <a:blip r:embed="rId2"/>
                <a:stretch>
                  <a:fillRect l="-1507" t="-1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892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600CD-D660-F247-939E-1CD80B7B9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C8BE-B6E9-481E-8CC2-6599BE7BB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30" y="66361"/>
            <a:ext cx="10515600" cy="1325563"/>
          </a:xfrm>
        </p:spPr>
        <p:txBody>
          <a:bodyPr/>
          <a:lstStyle/>
          <a:p>
            <a:r>
              <a:rPr lang="en-GB" dirty="0"/>
              <a:t>Starter – can you remember last week?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C9703C-DB75-73C1-8EBF-50329FDA54EA}"/>
                  </a:ext>
                </a:extLst>
              </p:cNvPr>
              <p:cNvSpPr txBox="1"/>
              <p:nvPr/>
            </p:nvSpPr>
            <p:spPr>
              <a:xfrm>
                <a:off x="294991" y="1659285"/>
                <a:ext cx="10515599" cy="2073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Q2</a:t>
                </a:r>
              </a:p>
              <a:p>
                <a:pPr marL="342900" indent="-342900">
                  <a:buFontTx/>
                  <a:buAutoNum type="alphaLcParenR"/>
                </a:pPr>
                <a:r>
                  <a:rPr lang="en-GB" sz="3200" dirty="0"/>
                  <a:t> 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3200" dirty="0"/>
              </a:p>
              <a:p>
                <a:pPr marL="342900" indent="-342900">
                  <a:buFontTx/>
                  <a:buAutoNum type="alphaLcParenR"/>
                </a:pPr>
                <a:r>
                  <a:rPr lang="en-GB" sz="3200" dirty="0"/>
                  <a:t> Hence write down the expansion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3200" dirty="0"/>
              </a:p>
              <a:p>
                <a:pPr marL="342900" indent="-342900">
                  <a:buFontTx/>
                  <a:buAutoNum type="alphaLcParenR"/>
                </a:pPr>
                <a:r>
                  <a:rPr lang="en-GB" sz="3200" dirty="0"/>
                  <a:t> Hence simplify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1+2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32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C9703C-DB75-73C1-8EBF-50329FDA5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91" y="1659285"/>
                <a:ext cx="10515599" cy="2073388"/>
              </a:xfrm>
              <a:prstGeom prst="rect">
                <a:avLst/>
              </a:prstGeom>
              <a:blipFill>
                <a:blip r:embed="rId2"/>
                <a:stretch>
                  <a:fillRect l="-1507" t="-3529" b="-9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3535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D821C-DCDB-B5BF-70DB-CFA789A4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DB24-2DD9-5829-0A58-CFE7AB01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C8A20-613B-3FB6-1E27-0F1E61F3F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Factorising quadratic expressions</a:t>
            </a:r>
          </a:p>
          <a:p>
            <a:r>
              <a:rPr lang="en-GB" dirty="0"/>
              <a:t>Completing the square</a:t>
            </a:r>
          </a:p>
          <a:p>
            <a:r>
              <a:rPr lang="en-GB" dirty="0"/>
              <a:t>Manipulating formulae</a:t>
            </a:r>
          </a:p>
          <a:p>
            <a:r>
              <a:rPr lang="en-GB" dirty="0"/>
              <a:t>Simplifying rational expressions</a:t>
            </a:r>
          </a:p>
        </p:txBody>
      </p:sp>
    </p:spTree>
    <p:extLst>
      <p:ext uri="{BB962C8B-B14F-4D97-AF65-F5344CB8AC3E}">
        <p14:creationId xmlns:p14="http://schemas.microsoft.com/office/powerpoint/2010/main" val="2033795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63CA-E7C5-FB25-E51A-617F23CA9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293D4B-39CB-B0A6-D7DA-7BE455F833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Factorise fully the following expressions</a:t>
                </a:r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−21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+40</m:t>
                    </m:r>
                  </m:oMath>
                </a14:m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:endParaRPr lang="en-GB" dirty="0"/>
              </a:p>
              <a:p>
                <a:pPr marL="514350" indent="-514350">
                  <a:buAutoNum type="alphaLcParenR"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−10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−8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293D4B-39CB-B0A6-D7DA-7BE455F833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E59D887-9753-4833-640E-2D01579095EE}"/>
              </a:ext>
            </a:extLst>
          </p:cNvPr>
          <p:cNvSpPr txBox="1"/>
          <p:nvPr/>
        </p:nvSpPr>
        <p:spPr>
          <a:xfrm>
            <a:off x="7423842" y="2679826"/>
            <a:ext cx="3539905" cy="1569660"/>
          </a:xfrm>
          <a:custGeom>
            <a:avLst/>
            <a:gdLst>
              <a:gd name="csX0" fmla="*/ 0 w 3539905"/>
              <a:gd name="csY0" fmla="*/ 0 h 1569660"/>
              <a:gd name="csX1" fmla="*/ 589984 w 3539905"/>
              <a:gd name="csY1" fmla="*/ 0 h 1569660"/>
              <a:gd name="csX2" fmla="*/ 1144569 w 3539905"/>
              <a:gd name="csY2" fmla="*/ 0 h 1569660"/>
              <a:gd name="csX3" fmla="*/ 1805352 w 3539905"/>
              <a:gd name="csY3" fmla="*/ 0 h 1569660"/>
              <a:gd name="csX4" fmla="*/ 2289139 w 3539905"/>
              <a:gd name="csY4" fmla="*/ 0 h 1569660"/>
              <a:gd name="csX5" fmla="*/ 2879123 w 3539905"/>
              <a:gd name="csY5" fmla="*/ 0 h 1569660"/>
              <a:gd name="csX6" fmla="*/ 3539905 w 3539905"/>
              <a:gd name="csY6" fmla="*/ 0 h 1569660"/>
              <a:gd name="csX7" fmla="*/ 3539905 w 3539905"/>
              <a:gd name="csY7" fmla="*/ 507523 h 1569660"/>
              <a:gd name="csX8" fmla="*/ 3539905 w 3539905"/>
              <a:gd name="csY8" fmla="*/ 999350 h 1569660"/>
              <a:gd name="csX9" fmla="*/ 3539905 w 3539905"/>
              <a:gd name="csY9" fmla="*/ 1569660 h 1569660"/>
              <a:gd name="csX10" fmla="*/ 2879123 w 3539905"/>
              <a:gd name="csY10" fmla="*/ 1569660 h 1569660"/>
              <a:gd name="csX11" fmla="*/ 2218340 w 3539905"/>
              <a:gd name="csY11" fmla="*/ 1569660 h 1569660"/>
              <a:gd name="csX12" fmla="*/ 1699154 w 3539905"/>
              <a:gd name="csY12" fmla="*/ 1569660 h 1569660"/>
              <a:gd name="csX13" fmla="*/ 1215367 w 3539905"/>
              <a:gd name="csY13" fmla="*/ 1569660 h 1569660"/>
              <a:gd name="csX14" fmla="*/ 625383 w 3539905"/>
              <a:gd name="csY14" fmla="*/ 1569660 h 1569660"/>
              <a:gd name="csX15" fmla="*/ 0 w 3539905"/>
              <a:gd name="csY15" fmla="*/ 1569660 h 1569660"/>
              <a:gd name="csX16" fmla="*/ 0 w 3539905"/>
              <a:gd name="csY16" fmla="*/ 1030743 h 1569660"/>
              <a:gd name="csX17" fmla="*/ 0 w 3539905"/>
              <a:gd name="csY17" fmla="*/ 491827 h 1569660"/>
              <a:gd name="csX18" fmla="*/ 0 w 3539905"/>
              <a:gd name="csY18" fmla="*/ 0 h 1569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539905" h="1569660" extrusionOk="0">
                <a:moveTo>
                  <a:pt x="0" y="0"/>
                </a:moveTo>
                <a:cubicBezTo>
                  <a:pt x="244223" y="-70173"/>
                  <a:pt x="326881" y="27136"/>
                  <a:pt x="589984" y="0"/>
                </a:cubicBezTo>
                <a:cubicBezTo>
                  <a:pt x="853087" y="-27136"/>
                  <a:pt x="882092" y="62829"/>
                  <a:pt x="1144569" y="0"/>
                </a:cubicBezTo>
                <a:cubicBezTo>
                  <a:pt x="1407046" y="-62829"/>
                  <a:pt x="1581677" y="52156"/>
                  <a:pt x="1805352" y="0"/>
                </a:cubicBezTo>
                <a:cubicBezTo>
                  <a:pt x="2029027" y="-52156"/>
                  <a:pt x="2192013" y="1086"/>
                  <a:pt x="2289139" y="0"/>
                </a:cubicBezTo>
                <a:cubicBezTo>
                  <a:pt x="2386265" y="-1086"/>
                  <a:pt x="2653487" y="11163"/>
                  <a:pt x="2879123" y="0"/>
                </a:cubicBezTo>
                <a:cubicBezTo>
                  <a:pt x="3104759" y="-11163"/>
                  <a:pt x="3332549" y="45752"/>
                  <a:pt x="3539905" y="0"/>
                </a:cubicBezTo>
                <a:cubicBezTo>
                  <a:pt x="3549450" y="152985"/>
                  <a:pt x="3482853" y="338157"/>
                  <a:pt x="3539905" y="507523"/>
                </a:cubicBezTo>
                <a:cubicBezTo>
                  <a:pt x="3596957" y="676889"/>
                  <a:pt x="3532005" y="756938"/>
                  <a:pt x="3539905" y="999350"/>
                </a:cubicBezTo>
                <a:cubicBezTo>
                  <a:pt x="3547805" y="1241762"/>
                  <a:pt x="3473004" y="1402145"/>
                  <a:pt x="3539905" y="1569660"/>
                </a:cubicBezTo>
                <a:cubicBezTo>
                  <a:pt x="3371479" y="1623491"/>
                  <a:pt x="3085301" y="1561243"/>
                  <a:pt x="2879123" y="1569660"/>
                </a:cubicBezTo>
                <a:cubicBezTo>
                  <a:pt x="2672945" y="1578077"/>
                  <a:pt x="2431959" y="1511743"/>
                  <a:pt x="2218340" y="1569660"/>
                </a:cubicBezTo>
                <a:cubicBezTo>
                  <a:pt x="2004721" y="1627577"/>
                  <a:pt x="1891730" y="1537472"/>
                  <a:pt x="1699154" y="1569660"/>
                </a:cubicBezTo>
                <a:cubicBezTo>
                  <a:pt x="1506578" y="1601848"/>
                  <a:pt x="1333003" y="1566638"/>
                  <a:pt x="1215367" y="1569660"/>
                </a:cubicBezTo>
                <a:cubicBezTo>
                  <a:pt x="1097731" y="1572682"/>
                  <a:pt x="805612" y="1502511"/>
                  <a:pt x="625383" y="1569660"/>
                </a:cubicBezTo>
                <a:cubicBezTo>
                  <a:pt x="445154" y="1636809"/>
                  <a:pt x="195516" y="1509526"/>
                  <a:pt x="0" y="1569660"/>
                </a:cubicBezTo>
                <a:cubicBezTo>
                  <a:pt x="-63604" y="1443427"/>
                  <a:pt x="5946" y="1286151"/>
                  <a:pt x="0" y="1030743"/>
                </a:cubicBezTo>
                <a:cubicBezTo>
                  <a:pt x="-5946" y="775335"/>
                  <a:pt x="5476" y="605416"/>
                  <a:pt x="0" y="491827"/>
                </a:cubicBezTo>
                <a:cubicBezTo>
                  <a:pt x="-5476" y="378238"/>
                  <a:pt x="10450" y="156233"/>
                  <a:pt x="0" y="0"/>
                </a:cubicBezTo>
                <a:close/>
              </a:path>
            </a:pathLst>
          </a:custGeom>
          <a:noFill/>
          <a:ln w="381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355495160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GB" sz="2400" dirty="0"/>
              <a:t>Why is factorising quadratic expressions a useful thing to be able to do?</a:t>
            </a:r>
          </a:p>
        </p:txBody>
      </p:sp>
    </p:spTree>
    <p:extLst>
      <p:ext uri="{BB962C8B-B14F-4D97-AF65-F5344CB8AC3E}">
        <p14:creationId xmlns:p14="http://schemas.microsoft.com/office/powerpoint/2010/main" val="176382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875A6-1451-5AE7-88F7-14F60C960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A3918-2365-2B14-B8AB-A441E4449D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Sketch the following graph, clearing labelling any intersections with axes and turning points.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0A3918-2365-2B14-B8AB-A441E4449D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 r="-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989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D7FC8-DFF5-F9CF-B9CD-ADD805EA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F5CDC2-1F58-4660-1E83-3A53350CAA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7402"/>
            <a:ext cx="9158651" cy="333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1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E934B-D477-54F7-87E1-819D890D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5CF63D-D366-77B3-43E1-9B9FACF67C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80980"/>
            <a:ext cx="7214396" cy="329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4057-292E-A609-EABD-89D8E1302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63ADA-9A7F-B863-10D5-584D49E6C5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Make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the subject of this formula: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1+3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B63ADA-9A7F-B863-10D5-584D49E6C5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238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3E52E-9C51-C012-6094-C4EEC15C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8FE775-ADC3-CABF-677B-46BA29C3A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7080996" cy="44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14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169BC-2FA7-C6EA-8568-690CC0D99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319135-C490-221F-2B9C-AAA0BD9068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Simplify the following: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319135-C490-221F-2B9C-AAA0BD9068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69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62954-DA89-BA72-0263-F4DA79B3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6818F9-833B-7D99-E094-AE7239B9C4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7"/>
            <a:ext cx="6999069" cy="466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82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5A18-E76B-291C-2C28-8BD1E8C2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60DC00-65B9-1CAE-89D5-2FB7A9FC6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7"/>
            <a:ext cx="6626881" cy="459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82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C8DF47-594B-4924-BF3B-C6FFDE10B544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27d399a5-99c1-4b6e-9b96-f908cc15f91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BD2CCB1-7C50-49EA-A9A3-E6D4E3BCDD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94F8D6-EE27-46C8-A414-123909EC10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208</Words>
  <Application>Microsoft Office PowerPoint</Application>
  <PresentationFormat>Widescreen</PresentationFormat>
  <Paragraphs>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Week 5  Factorising (with a bit of Binomial too…)</vt:lpstr>
      <vt:lpstr>Starter – can you remember last week?</vt:lpstr>
      <vt:lpstr>Starter – can you remember last week?</vt:lpstr>
      <vt:lpstr>Objective</vt:lpstr>
      <vt:lpstr>Example 1</vt:lpstr>
      <vt:lpstr>Example 2</vt:lpstr>
      <vt:lpstr>Exercises</vt:lpstr>
      <vt:lpstr>Exercises continued</vt:lpstr>
      <vt:lpstr>Example 3</vt:lpstr>
      <vt:lpstr>Exercises</vt:lpstr>
      <vt:lpstr>Example 4</vt:lpstr>
      <vt:lpstr>Exercises</vt:lpstr>
      <vt:lpstr>Exercises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Stuart Allen</cp:lastModifiedBy>
  <cp:revision>2</cp:revision>
  <dcterms:created xsi:type="dcterms:W3CDTF">2026-10-06T16:05:12Z</dcterms:created>
  <dcterms:modified xsi:type="dcterms:W3CDTF">2026-10-13T13:53:25Z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